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1" r:id="rId2"/>
  </p:sldMasterIdLst>
  <p:notesMasterIdLst>
    <p:notesMasterId r:id="rId99"/>
  </p:notesMasterIdLst>
  <p:handoutMasterIdLst>
    <p:handoutMasterId r:id="rId100"/>
  </p:handoutMasterIdLst>
  <p:sldIdLst>
    <p:sldId id="681" r:id="rId3"/>
    <p:sldId id="907" r:id="rId4"/>
    <p:sldId id="897" r:id="rId5"/>
    <p:sldId id="849" r:id="rId6"/>
    <p:sldId id="899" r:id="rId7"/>
    <p:sldId id="884" r:id="rId8"/>
    <p:sldId id="895" r:id="rId9"/>
    <p:sldId id="896" r:id="rId10"/>
    <p:sldId id="900" r:id="rId11"/>
    <p:sldId id="903" r:id="rId12"/>
    <p:sldId id="904" r:id="rId13"/>
    <p:sldId id="905" r:id="rId14"/>
    <p:sldId id="883" r:id="rId15"/>
    <p:sldId id="906" r:id="rId16"/>
    <p:sldId id="811" r:id="rId17"/>
    <p:sldId id="813" r:id="rId18"/>
    <p:sldId id="908" r:id="rId19"/>
    <p:sldId id="812" r:id="rId20"/>
    <p:sldId id="814" r:id="rId21"/>
    <p:sldId id="818" r:id="rId22"/>
    <p:sldId id="819" r:id="rId23"/>
    <p:sldId id="820" r:id="rId24"/>
    <p:sldId id="909" r:id="rId25"/>
    <p:sldId id="910" r:id="rId26"/>
    <p:sldId id="911" r:id="rId27"/>
    <p:sldId id="912" r:id="rId28"/>
    <p:sldId id="855" r:id="rId29"/>
    <p:sldId id="856" r:id="rId30"/>
    <p:sldId id="857" r:id="rId31"/>
    <p:sldId id="858" r:id="rId32"/>
    <p:sldId id="859" r:id="rId33"/>
    <p:sldId id="862" r:id="rId34"/>
    <p:sldId id="913" r:id="rId35"/>
    <p:sldId id="861" r:id="rId36"/>
    <p:sldId id="863" r:id="rId37"/>
    <p:sldId id="864" r:id="rId38"/>
    <p:sldId id="865" r:id="rId39"/>
    <p:sldId id="866" r:id="rId40"/>
    <p:sldId id="823" r:id="rId41"/>
    <p:sldId id="824" r:id="rId42"/>
    <p:sldId id="825" r:id="rId43"/>
    <p:sldId id="826" r:id="rId44"/>
    <p:sldId id="827" r:id="rId45"/>
    <p:sldId id="828" r:id="rId46"/>
    <p:sldId id="829" r:id="rId47"/>
    <p:sldId id="830" r:id="rId48"/>
    <p:sldId id="831" r:id="rId49"/>
    <p:sldId id="832" r:id="rId50"/>
    <p:sldId id="833" r:id="rId51"/>
    <p:sldId id="834" r:id="rId52"/>
    <p:sldId id="835" r:id="rId53"/>
    <p:sldId id="869" r:id="rId54"/>
    <p:sldId id="870" r:id="rId55"/>
    <p:sldId id="871" r:id="rId56"/>
    <p:sldId id="873" r:id="rId57"/>
    <p:sldId id="874" r:id="rId58"/>
    <p:sldId id="875" r:id="rId59"/>
    <p:sldId id="876" r:id="rId60"/>
    <p:sldId id="872" r:id="rId61"/>
    <p:sldId id="877" r:id="rId62"/>
    <p:sldId id="936" r:id="rId63"/>
    <p:sldId id="881" r:id="rId64"/>
    <p:sldId id="880" r:id="rId65"/>
    <p:sldId id="930" r:id="rId66"/>
    <p:sldId id="878" r:id="rId67"/>
    <p:sldId id="916" r:id="rId68"/>
    <p:sldId id="917" r:id="rId69"/>
    <p:sldId id="879" r:id="rId70"/>
    <p:sldId id="918" r:id="rId71"/>
    <p:sldId id="919" r:id="rId72"/>
    <p:sldId id="920" r:id="rId73"/>
    <p:sldId id="921" r:id="rId74"/>
    <p:sldId id="922" r:id="rId75"/>
    <p:sldId id="923" r:id="rId76"/>
    <p:sldId id="924" r:id="rId77"/>
    <p:sldId id="925" r:id="rId78"/>
    <p:sldId id="926" r:id="rId79"/>
    <p:sldId id="927" r:id="rId80"/>
    <p:sldId id="928" r:id="rId81"/>
    <p:sldId id="929" r:id="rId82"/>
    <p:sldId id="931" r:id="rId83"/>
    <p:sldId id="932" r:id="rId84"/>
    <p:sldId id="933" r:id="rId85"/>
    <p:sldId id="935" r:id="rId86"/>
    <p:sldId id="263" r:id="rId87"/>
    <p:sldId id="264" r:id="rId88"/>
    <p:sldId id="265" r:id="rId89"/>
    <p:sldId id="266" r:id="rId90"/>
    <p:sldId id="267" r:id="rId91"/>
    <p:sldId id="268" r:id="rId92"/>
    <p:sldId id="269" r:id="rId93"/>
    <p:sldId id="270" r:id="rId94"/>
    <p:sldId id="271" r:id="rId95"/>
    <p:sldId id="272" r:id="rId96"/>
    <p:sldId id="273" r:id="rId97"/>
    <p:sldId id="934" r:id="rId98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66FF33"/>
    <a:srgbClr val="CC00FF"/>
    <a:srgbClr val="C3BE05"/>
    <a:srgbClr val="008000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136" d="100"/>
          <a:sy n="136" d="100"/>
        </p:scale>
        <p:origin x="173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9:31:12.7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3031 24575,'1'4'0,"0"-1"0,0 1 0,0 0 0,0-1 0,0 1 0,1-1 0,0 0 0,0 1 0,0-1 0,0 0 0,0 0 0,0 0 0,1 0 0,3 3 0,0 0 0,26 29 0,3-2 0,38 29 0,87 58 0,-154-116 0,196 132-611,5-10 0,6-8 0,333 132 1,-135-99-1004,443 102 0,-419-149 1465,4-18-1,753 49 1,-537-125-177,2-64-393,-509 30 480,-2-8-1,195-67 1,-235 59 157,-2-4 1,-2-5-1,174-111 0,-189 97 213,-2-4 0,-3-3 0,-3-4 0,-4-4 0,72-94 0,2-30-52,151-273 1,81-240-48,-169 306 330,128-266 6211,-329 653-6504,85-199 174,-77 170-248,-3 0 0,15-80 0,-1-153 5,-4 27 0,-24 246 0,3-21 0,-1 1 0,0-60 0,-4 90 0,0 0 0,0-1 0,0 1 0,0 0 0,0 0 0,-1 0 0,1 0 0,0 0 0,-1 0 0,1-1 0,-1 1 0,1 0 0,-1 0 0,1 0 0,-1 1 0,0-1 0,1 0 0,-1 0 0,0 0 0,0 0 0,0 1 0,0-1 0,0 0 0,0 1 0,0-1 0,0 0 0,0 1 0,0 0 0,0-1 0,0 1 0,0 0 0,0-1 0,0 1 0,0 0 0,-1 0 0,1 0 0,0 0 0,0 0 0,0 0 0,0 0 0,-1 0 0,1 1 0,0-1 0,0 0 0,0 1 0,0-1 0,-1 1 0,-9 3 0,1 0 0,-1 1 0,-17 11 0,19-11 0,-158 100 0,138-85 0,2 2 0,0 1 0,-39 43 0,30-15-1365,23-31-5461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09:31:13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24575,'8'0'0,"3"4"0,3 6 0,8 1 0,5 6 0,-4 6 0,0-3 0,0-3 0,-5-2 0,-1 2 0,1 2 0,2-3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2:35:46.7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1616 24575,'41'-74'0,"2"2"0,94-119 0,130-115 0,-113 135 0,99-97 0,-58 66 0,-78 80 0,-84 92 0,-21 19 0,0 0 0,0-1 0,-1 0 0,-1 0 0,14-23 0,-17 24-195,1 0 0,-1 1 0,2 0 0,-1 0 0,2 0 0,18-14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2:35:47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 24575,'127'-10'0,"-89"5"0,72 1 0,-107 3 0,0 1 0,-1 0 0,1 1 0,-1-1 0,1 0 0,0 1 0,-1-1 0,1 1 0,-1 0 0,1 0 0,-1 0 0,0 0 0,1 1 0,-1-1 0,0 0 0,0 1 0,0 0 0,0-1 0,0 1 0,0 0 0,0 0 0,-1 0 0,1 0 0,1 4 0,-1 0 0,0 0 0,0 0 0,-1 0 0,0 1 0,-1-1 0,1 0 0,-1 1 0,-1 12 0,-1 6 0,-1 47 0,-3 0 0,-25 118 0,26-175-1365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46.253"/>
    </inkml:context>
    <inkml:brush xml:id="br0">
      <inkml:brushProperty name="width" value="0.05" units="cm"/>
      <inkml:brushProperty name="height" value="0.3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7T09:06:34.9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11/22/2022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0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3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33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7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65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0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7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42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98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89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52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90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25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75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6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13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95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56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9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74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74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60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85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94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5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1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1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3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69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1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7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55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88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54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70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89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1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9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93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20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79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98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971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42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be483e3f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7be483e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be483e3f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7be483e3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483e3f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7be483e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e483e3f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7be483e3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52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be483e3f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7be483e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e483e3f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be483e3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be483e3f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be483e3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be483e3f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7be483e3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13e29b7e_22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813e29b7e_2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be397cce_3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7be397cc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e397cce_3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7be397cce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8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11/22/2022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 &amp; Sub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1151929"/>
            <a:ext cx="5518500" cy="2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3545085"/>
            <a:ext cx="5518500" cy="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789" y="6536531"/>
            <a:ext cx="1749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2891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copy" type="tx">
  <p:cSld name="Title &amp; Bullets cop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617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9" y="178593"/>
            <a:ext cx="91605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946672"/>
            <a:ext cx="8783400" cy="4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425" y="6509743"/>
            <a:ext cx="172500" cy="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800"/>
          </a:p>
        </p:txBody>
      </p:sp>
    </p:spTree>
    <p:extLst>
      <p:ext uri="{BB962C8B-B14F-4D97-AF65-F5344CB8AC3E}">
        <p14:creationId xmlns:p14="http://schemas.microsoft.com/office/powerpoint/2010/main" val="1255388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1_Title &amp; Bulle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12726" y="178593"/>
            <a:ext cx="55185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812726" y="1946672"/>
            <a:ext cx="5518500" cy="4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2425" y="6509743"/>
            <a:ext cx="172500" cy="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800"/>
          </a:p>
        </p:txBody>
      </p:sp>
    </p:spTree>
    <p:extLst>
      <p:ext uri="{BB962C8B-B14F-4D97-AF65-F5344CB8AC3E}">
        <p14:creationId xmlns:p14="http://schemas.microsoft.com/office/powerpoint/2010/main" val="245681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82789" y="6536531"/>
            <a:ext cx="1749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193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11/22/2022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1625" y="764976"/>
            <a:ext cx="8280900" cy="1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95458" y="2126753"/>
            <a:ext cx="8081400" cy="4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94628" y="5739556"/>
            <a:ext cx="1497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5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462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customXml" Target="../ink/ink2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5" Type="http://schemas.openxmlformats.org/officeDocument/2006/relationships/image" Target="../media/image350.png"/><Relationship Id="rId4" Type="http://schemas.openxmlformats.org/officeDocument/2006/relationships/customXml" Target="../ink/ink22.xml"/><Relationship Id="rId9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70.png"/><Relationship Id="rId4" Type="http://schemas.openxmlformats.org/officeDocument/2006/relationships/customXml" Target="../ink/ink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tial_derivativ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hyperlink" Target="https://en.wikipedia.org/wiki/Derivati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ackpropagation-algorithm-7bb3aa2f95f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ogebra.org/3d" TargetMode="External"/><Relationship Id="rId4" Type="http://schemas.openxmlformats.org/officeDocument/2006/relationships/hyperlink" Target="https://www.youtube.com/watch?v=isPiE-DBagM&amp;list=PL3FW7Lu3i5Jsnh1rnUwq_TcylNr7EkRe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413337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：神經網路原理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7659147-0EDB-8038-8FB4-84DE54561C15}"/>
              </a:ext>
            </a:extLst>
          </p:cNvPr>
          <p:cNvSpPr txBox="1"/>
          <p:nvPr/>
        </p:nvSpPr>
        <p:spPr>
          <a:xfrm>
            <a:off x="1524000" y="36576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地點：中華電信研究所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名字叫「迴歸」，其實是分類演算法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機率方式的機器學習方法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2F100AA-1556-7BB7-6404-FE2AE03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81400"/>
            <a:ext cx="694599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01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457200" y="15240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線性迴歸變化而來，將線性迴歸的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加上一個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679D06-54D9-A2DB-D291-83CC47B4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56" y="3429000"/>
            <a:ext cx="6808743" cy="27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89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2286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找到一個機率分佈，大於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就屬於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class1</a:t>
            </a:r>
            <a:r>
              <a:rPr lang="zh-TW" altLang="en-US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，反正屬於</a:t>
            </a:r>
            <a:r>
              <a:rPr lang="en-US" altLang="zh-TW" sz="3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class2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D9B9FC-F913-95DE-53AD-69AEB22E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91" y="3124200"/>
            <a:ext cx="712681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992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7516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線性迴歸有輸入值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、參數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、偏置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以及輸出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將線性迴歸的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經過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函數，即為邏輯斯迴歸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可以將邏輯斯迴歸的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其它函數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，讓這個邏輯斯迴歸有不同的啟動方法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1-3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的機制「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並聯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串接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邏輯斯迴歸到神經元</a:t>
            </a:r>
          </a:p>
        </p:txBody>
      </p:sp>
    </p:spTree>
    <p:extLst>
      <p:ext uri="{BB962C8B-B14F-4D97-AF65-F5344CB8AC3E}">
        <p14:creationId xmlns:p14="http://schemas.microsoft.com/office/powerpoint/2010/main" val="40248863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神經元內部運算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59082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199"/>
            <a:ext cx="76200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標籤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訓練資料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多層次神經網路包含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多個層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，每個層包含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多個神經元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神經元包含了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以上稱為參數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輸入值通過神經網路後產生一個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輸出值和標籤差異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機制稱為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目標函數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更新神經網路參數的機制稱為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最佳化器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神經網路的組成元件</a:t>
            </a:r>
          </a:p>
        </p:txBody>
      </p:sp>
    </p:spTree>
    <p:extLst>
      <p:ext uri="{BB962C8B-B14F-4D97-AF65-F5344CB8AC3E}">
        <p14:creationId xmlns:p14="http://schemas.microsoft.com/office/powerpoint/2010/main" val="28339380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神經網路的組成元件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3450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資料進入神經元，進行數學運算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先讓資料通過一個神經元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7AA8BB-C102-8A87-9962-38A50F09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7" y="2590800"/>
            <a:ext cx="767400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3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再放入啟動函數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運算值進入啟動函數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7AA8BB-C102-8A87-9962-38A50F09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7" y="2590800"/>
            <a:ext cx="7674005" cy="34826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A33C15-67F6-66DC-C337-83615C35D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724400"/>
            <a:ext cx="3505596" cy="1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814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成為新的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值繼續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輸出值成為下個神經元的輸入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42D4C2-1936-9F47-3055-24B3D067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226832"/>
            <a:ext cx="3505200" cy="34826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F88B43-4ED6-5344-9EA6-EF0D5E5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26832"/>
            <a:ext cx="3505200" cy="34826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F1ABB1-E9DB-AB42-68B3-B603653C4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26832"/>
            <a:ext cx="3505200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022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多層次的神經網路可能非常大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最後組成一個極大的網路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828605-988C-1170-1914-CF7A4E67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2286000"/>
            <a:ext cx="7491109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19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神經網路的組成元件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77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流程概要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正向傳播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損失函數比較差異值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梯度下降最佳化損失函數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反向傳播更新參數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實際演算反向傳播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神經網路的運作方式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16007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流程概要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6562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21766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B76ED2-C73C-8C94-8FE8-F790648FDECE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</a:p>
        </p:txBody>
      </p:sp>
    </p:spTree>
    <p:extLst>
      <p:ext uri="{BB962C8B-B14F-4D97-AF65-F5344CB8AC3E}">
        <p14:creationId xmlns:p14="http://schemas.microsoft.com/office/powerpoint/2010/main" val="24610894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21766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D2B0AD-C72B-6B9D-8535-48528BC906E8}"/>
              </a:ext>
            </a:extLst>
          </p:cNvPr>
          <p:cNvSpPr txBox="1"/>
          <p:nvPr/>
        </p:nvSpPr>
        <p:spPr>
          <a:xfrm>
            <a:off x="685800" y="422857"/>
            <a:ext cx="708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</a:p>
        </p:txBody>
      </p:sp>
    </p:spTree>
    <p:extLst>
      <p:ext uri="{BB962C8B-B14F-4D97-AF65-F5344CB8AC3E}">
        <p14:creationId xmlns:p14="http://schemas.microsoft.com/office/powerpoint/2010/main" val="31158815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029200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44E667-DFA3-B160-46A6-4355B20C2DD2}"/>
              </a:ext>
            </a:extLst>
          </p:cNvPr>
          <p:cNvSpPr txBox="1"/>
          <p:nvPr/>
        </p:nvSpPr>
        <p:spPr>
          <a:xfrm>
            <a:off x="685800" y="422857"/>
            <a:ext cx="739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4238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神經網路的組成元件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神經網路運作方式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本課程目錄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3523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029200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CD7620-496F-7703-4B37-C02B2A2678D4}"/>
              </a:ext>
            </a:extLst>
          </p:cNvPr>
          <p:cNvSpPr txBox="1"/>
          <p:nvPr/>
        </p:nvSpPr>
        <p:spPr>
          <a:xfrm>
            <a:off x="685800" y="422857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多層次神經網路中帶有「權重」及「偏置」等參數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0372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2417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665AEB-EBA0-2624-7AC6-138E49C0EA4A}"/>
              </a:ext>
            </a:extLst>
          </p:cNvPr>
          <p:cNvSpPr txBox="1"/>
          <p:nvPr/>
        </p:nvSpPr>
        <p:spPr>
          <a:xfrm>
            <a:off x="685800" y="422857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訓練資料，通常為張量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多層次的神經網路架構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資料經過神經網路的多層轉換，會產生一個輸出值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多層次神經網路中帶有「權重」及「偏置」等參數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資料「向前傳送」的過程稱之為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84119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887A2B-E893-54DF-B350-54FE563248B6}"/>
              </a:ext>
            </a:extLst>
          </p:cNvPr>
          <p:cNvSpPr txBox="1"/>
          <p:nvPr/>
        </p:nvSpPr>
        <p:spPr>
          <a:xfrm>
            <a:off x="685800" y="422857"/>
            <a:ext cx="708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將輸出值和標準值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，用目標函數進行比對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整個神經網路的目標就是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「將目標含數最小化」</a:t>
            </a:r>
          </a:p>
        </p:txBody>
      </p:sp>
    </p:spTree>
    <p:extLst>
      <p:ext uri="{BB962C8B-B14F-4D97-AF65-F5344CB8AC3E}">
        <p14:creationId xmlns:p14="http://schemas.microsoft.com/office/powerpoint/2010/main" val="7654265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887A2B-E893-54DF-B350-54FE563248B6}"/>
              </a:ext>
            </a:extLst>
          </p:cNvPr>
          <p:cNvSpPr txBox="1"/>
          <p:nvPr/>
        </p:nvSpPr>
        <p:spPr>
          <a:xfrm>
            <a:off x="685800" y="422857"/>
            <a:ext cx="708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 Forward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之後會產生一個輸出值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將輸出值和標準值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，用目標函數進行比對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整個神經網路的目標就是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「將目標含數最小化」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CFE8B5-93B7-A2BB-28CB-12BF5FFFD312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18870122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根據目標函數的結果，更新神經網路的參數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這個過程稱之為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 Propagation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5C8C7E-BD39-8604-5D4F-64A8030EFFE6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23019425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下批資料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2417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更新後參數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665AEB-EBA0-2624-7AC6-138E49C0EA4A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再來一次</a:t>
            </a:r>
          </a:p>
        </p:txBody>
      </p:sp>
    </p:spTree>
    <p:extLst>
      <p:ext uri="{BB962C8B-B14F-4D97-AF65-F5344CB8AC3E}">
        <p14:creationId xmlns:p14="http://schemas.microsoft.com/office/powerpoint/2010/main" val="294882758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不斷重複這個過程，直到目標函數達到預期值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4A1360-83F3-17F6-7561-597FB32F3872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313324933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14:cNvPr>
              <p14:cNvContentPartPr/>
              <p14:nvPr/>
            </p14:nvContentPartPr>
            <p14:xfrm>
              <a:off x="1706743" y="79218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AB5498E-F5C0-8BC8-F405-62932FB4A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43" y="73854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14:cNvPr>
              <p14:cNvContentPartPr/>
              <p14:nvPr/>
            </p14:nvContentPartPr>
            <p14:xfrm>
              <a:off x="2176903" y="2159469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93F86DD-2F91-0B70-0894-66BD9D50C7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7903" y="2105469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橢圓 9">
            <a:extLst>
              <a:ext uri="{FF2B5EF4-FFF2-40B4-BE49-F238E27FC236}">
                <a16:creationId xmlns:a16="http://schemas.microsoft.com/office/drawing/2014/main" id="{6BD1CB70-A7C1-6519-5108-AE177EA7744D}"/>
              </a:ext>
            </a:extLst>
          </p:cNvPr>
          <p:cNvSpPr/>
          <p:nvPr/>
        </p:nvSpPr>
        <p:spPr>
          <a:xfrm>
            <a:off x="685800" y="2858400"/>
            <a:ext cx="1142640" cy="114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65DD07-AB39-F55D-15B8-EB1F2601FCE1}"/>
              </a:ext>
            </a:extLst>
          </p:cNvPr>
          <p:cNvSpPr/>
          <p:nvPr/>
        </p:nvSpPr>
        <p:spPr>
          <a:xfrm>
            <a:off x="2667000" y="2554166"/>
            <a:ext cx="1676400" cy="1676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333C681-3D45-E53B-5D86-637C762703E5}"/>
              </a:ext>
            </a:extLst>
          </p:cNvPr>
          <p:cNvSpPr/>
          <p:nvPr/>
        </p:nvSpPr>
        <p:spPr>
          <a:xfrm>
            <a:off x="5149303" y="2858400"/>
            <a:ext cx="1142640" cy="114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D15987-9CD5-C008-09A3-0A30AD373A34}"/>
              </a:ext>
            </a:extLst>
          </p:cNvPr>
          <p:cNvSpPr/>
          <p:nvPr/>
        </p:nvSpPr>
        <p:spPr>
          <a:xfrm>
            <a:off x="762000" y="4495800"/>
            <a:ext cx="1066440" cy="3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1D0969-ADAE-D9B9-1E99-163E4A8B0D65}"/>
              </a:ext>
            </a:extLst>
          </p:cNvPr>
          <p:cNvSpPr/>
          <p:nvPr/>
        </p:nvSpPr>
        <p:spPr>
          <a:xfrm>
            <a:off x="3048000" y="4495800"/>
            <a:ext cx="1066440" cy="3414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CB87CF8-C322-10CF-D816-4C0177F135AE}"/>
              </a:ext>
            </a:extLst>
          </p:cNvPr>
          <p:cNvSpPr/>
          <p:nvPr/>
        </p:nvSpPr>
        <p:spPr>
          <a:xfrm>
            <a:off x="19050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DBE8E9DB-7410-B33B-4F49-E1E8F4162BEF}"/>
              </a:ext>
            </a:extLst>
          </p:cNvPr>
          <p:cNvSpPr/>
          <p:nvPr/>
        </p:nvSpPr>
        <p:spPr>
          <a:xfrm>
            <a:off x="4343400" y="3352800"/>
            <a:ext cx="685800" cy="152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30D1EA9-C39B-E15F-1A5E-F043211CEE2A}"/>
              </a:ext>
            </a:extLst>
          </p:cNvPr>
          <p:cNvSpPr/>
          <p:nvPr/>
        </p:nvSpPr>
        <p:spPr>
          <a:xfrm>
            <a:off x="5149303" y="5105400"/>
            <a:ext cx="1142640" cy="1141200"/>
          </a:xfrm>
          <a:prstGeom prst="ellipse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6451EC2-F157-9134-CC4D-F7BD5D27FD91}"/>
              </a:ext>
            </a:extLst>
          </p:cNvPr>
          <p:cNvSpPr/>
          <p:nvPr/>
        </p:nvSpPr>
        <p:spPr>
          <a:xfrm rot="5400000">
            <a:off x="5358583" y="4400100"/>
            <a:ext cx="724080" cy="1914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A6A72A-C804-6E13-DF14-962373EBFA52}"/>
              </a:ext>
            </a:extLst>
          </p:cNvPr>
          <p:cNvSpPr/>
          <p:nvPr/>
        </p:nvSpPr>
        <p:spPr>
          <a:xfrm rot="900579">
            <a:off x="1214550" y="5344853"/>
            <a:ext cx="3893957" cy="18423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1C724BE-4AE1-8654-401A-F199F2A43A6E}"/>
              </a:ext>
            </a:extLst>
          </p:cNvPr>
          <p:cNvSpPr/>
          <p:nvPr/>
        </p:nvSpPr>
        <p:spPr>
          <a:xfrm rot="10800000">
            <a:off x="4343400" y="35616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F575D7-B358-FDCF-373F-C8C8CC787F50}"/>
              </a:ext>
            </a:extLst>
          </p:cNvPr>
          <p:cNvSpPr/>
          <p:nvPr/>
        </p:nvSpPr>
        <p:spPr>
          <a:xfrm rot="16200000">
            <a:off x="5129263" y="4378758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334DDA-F6D6-B915-7C20-052AFD04F623}"/>
              </a:ext>
            </a:extLst>
          </p:cNvPr>
          <p:cNvSpPr/>
          <p:nvPr/>
        </p:nvSpPr>
        <p:spPr>
          <a:xfrm rot="5400000">
            <a:off x="3695340" y="4247417"/>
            <a:ext cx="685800" cy="152400"/>
          </a:xfrm>
          <a:prstGeom prst="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D6ECAA-6796-23B6-8AE3-E74CB536ACED}"/>
              </a:ext>
            </a:extLst>
          </p:cNvPr>
          <p:cNvSpPr txBox="1"/>
          <p:nvPr/>
        </p:nvSpPr>
        <p:spPr>
          <a:xfrm>
            <a:off x="4069402" y="4135994"/>
            <a:ext cx="11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303218-CB62-7FC5-0986-1673EF8067CC}"/>
              </a:ext>
            </a:extLst>
          </p:cNvPr>
          <p:cNvSpPr txBox="1"/>
          <p:nvPr/>
        </p:nvSpPr>
        <p:spPr>
          <a:xfrm>
            <a:off x="685800" y="422857"/>
            <a:ext cx="70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將參數儲存起來，這個儲存起來的參數稱為「模型」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3162E69-CDD4-E51A-5FB8-7FDB68EB8E27}"/>
              </a:ext>
            </a:extLst>
          </p:cNvPr>
          <p:cNvGrpSpPr/>
          <p:nvPr/>
        </p:nvGrpSpPr>
        <p:grpSpPr>
          <a:xfrm>
            <a:off x="3997063" y="3787749"/>
            <a:ext cx="3518280" cy="1712160"/>
            <a:chOff x="3997063" y="3787749"/>
            <a:chExt cx="3518280" cy="17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F83908BE-454E-D4CF-103D-28801990CF51}"/>
                    </a:ext>
                  </a:extLst>
                </p14:cNvPr>
                <p14:cNvContentPartPr/>
                <p14:nvPr/>
              </p14:nvContentPartPr>
              <p14:xfrm>
                <a:off x="3997063" y="3803229"/>
                <a:ext cx="3440520" cy="169668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F83908BE-454E-D4CF-103D-28801990CF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9063" y="3785589"/>
                  <a:ext cx="3476160" cy="17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AF07CC2D-4CCE-E8A4-C7F8-4BC04BDEBF8C}"/>
                    </a:ext>
                  </a:extLst>
                </p14:cNvPr>
                <p14:cNvContentPartPr/>
                <p14:nvPr/>
              </p14:nvContentPartPr>
              <p14:xfrm>
                <a:off x="7428223" y="3787749"/>
                <a:ext cx="87120" cy="6732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AF07CC2D-4CCE-E8A4-C7F8-4BC04BDEBF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10583" y="3770109"/>
                  <a:ext cx="1227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橢圓 23">
            <a:extLst>
              <a:ext uri="{FF2B5EF4-FFF2-40B4-BE49-F238E27FC236}">
                <a16:creationId xmlns:a16="http://schemas.microsoft.com/office/drawing/2014/main" id="{E44D7FDE-278A-E2A8-A6E3-4EB3DD8ED4C0}"/>
              </a:ext>
            </a:extLst>
          </p:cNvPr>
          <p:cNvSpPr/>
          <p:nvPr/>
        </p:nvSpPr>
        <p:spPr>
          <a:xfrm>
            <a:off x="6667680" y="2499651"/>
            <a:ext cx="1790520" cy="11412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65729F-1EEE-D259-61A1-9155B96BE19D}"/>
              </a:ext>
            </a:extLst>
          </p:cNvPr>
          <p:cNvSpPr/>
          <p:nvPr/>
        </p:nvSpPr>
        <p:spPr>
          <a:xfrm>
            <a:off x="4419600" y="6323443"/>
            <a:ext cx="2514599" cy="341434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梯度下降最佳化</a:t>
            </a:r>
          </a:p>
        </p:txBody>
      </p:sp>
    </p:spTree>
    <p:extLst>
      <p:ext uri="{BB962C8B-B14F-4D97-AF65-F5344CB8AC3E}">
        <p14:creationId xmlns:p14="http://schemas.microsoft.com/office/powerpoint/2010/main" val="39222050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正向傳播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24770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844854-6855-8424-3C9E-F58A270C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247248" cy="4168501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9BEA276-C53C-18E1-4FAC-1530B08244C4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建立神經網路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61704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神經網路的組成元件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0280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C65B43-232D-9A4C-2716-D6226857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5" y="1996316"/>
            <a:ext cx="7262489" cy="286536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63062731-E0CA-1CC7-4ECF-0BCC5D2D95B8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初始化參數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3088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33769D-5745-103F-A5E8-CE848CFD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86" y="2000126"/>
            <a:ext cx="7239627" cy="285774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1B72F25-7E5D-EE63-836F-05CBE52DCE40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輸入值開始傳播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270085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9BA729-3E9C-15CF-E2F5-39148A9B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1" y="1904868"/>
            <a:ext cx="7346317" cy="3048264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F565BCFD-511B-205B-1730-821B073B873D}"/>
              </a:ext>
            </a:extLst>
          </p:cNvPr>
          <p:cNvSpPr txBox="1">
            <a:spLocks/>
          </p:cNvSpPr>
          <p:nvPr/>
        </p:nvSpPr>
        <p:spPr>
          <a:xfrm>
            <a:off x="10668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算出線性輸出值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3518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F4BFE8-13D9-A52F-169B-5B807277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68" y="1417145"/>
            <a:ext cx="6736664" cy="4023709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A52B5B1-9E4F-A7B9-CBBC-3FA0B6CD47DA}"/>
              </a:ext>
            </a:extLst>
          </p:cNvPr>
          <p:cNvSpPr txBox="1">
            <a:spLocks/>
          </p:cNvSpPr>
          <p:nvPr/>
        </p:nvSpPr>
        <p:spPr>
          <a:xfrm>
            <a:off x="10668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線性輸出進入啟動函數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9441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57CF06-BA5E-DBE6-C303-20019D35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16" y="1413335"/>
            <a:ext cx="6553768" cy="4031329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EAA33B9-38B3-78CB-D8EE-723A86AAC134}"/>
              </a:ext>
            </a:extLst>
          </p:cNvPr>
          <p:cNvSpPr txBox="1">
            <a:spLocks/>
          </p:cNvSpPr>
          <p:nvPr/>
        </p:nvSpPr>
        <p:spPr>
          <a:xfrm>
            <a:off x="1066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神經元輸入值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925501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4D3C228-E26F-2141-F93D-0C95E4AE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07" y="1676400"/>
            <a:ext cx="7445385" cy="4214225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F1661526-6024-5659-E26E-6870F4801F21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每個神經元都要算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567026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F2D913-0927-A816-B76B-AF23CBE1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24" y="1855333"/>
            <a:ext cx="7285351" cy="314733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94D75F92-E411-DB3F-E632-34F44E6EB67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成為下一層的輸入值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53268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C49565-E3BA-1C1C-B423-7F57D97D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6" y="1889626"/>
            <a:ext cx="7247248" cy="3078747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72218B8-FFB6-7588-BADA-B7CA4C1B2EFE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繼續向前運算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89694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17F664-FBF1-7466-8805-DE069F23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1851523"/>
            <a:ext cx="7292972" cy="315495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8D9489D0-326E-260A-5C31-EDC84B21C121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直到走完整個網路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9258411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95ACDF-AC22-A6A3-B56E-1C043116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1973454"/>
            <a:ext cx="7140559" cy="2911092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1E8EE626-C326-0AF1-67E3-156FE1B9A58E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不同輸入值有不同輸出值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1387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01044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ED867-7B1A-7BE5-2B60-9F35443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6" y="1584800"/>
            <a:ext cx="7696867" cy="36884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4AF2FEDF-1FC9-87DB-C687-E674CC4BC785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這是其中一個解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584923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AB3C9C-5E55-6F46-BC18-7449C5B4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1401904"/>
            <a:ext cx="7597798" cy="4054191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5DAA4306-5ECC-BFED-DD0E-24E57E3B6E7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不同參數對應不同的解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51990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73EA31-61A5-D19B-E0CC-A25DE0CC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311125"/>
            <a:ext cx="7467963" cy="482702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2EF1AD0-44BE-F21F-DD23-76D5D430C8ED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特徵萃取取代特徵工程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668459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B222B6-67DE-A003-2AF8-371285B2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277731" cy="476291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AECF6E3-2D17-11EF-F8D3-D06994E6C3E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可做為多重分類器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774778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8A5E32-4C97-7B29-CC83-702A79E1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062659" cy="4656223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A14F4905-B3D8-4478-BC26-9E0474915ED8}"/>
              </a:ext>
            </a:extLst>
          </p:cNvPr>
          <p:cNvSpPr txBox="1">
            <a:spLocks/>
          </p:cNvSpPr>
          <p:nvPr/>
        </p:nvSpPr>
        <p:spPr>
          <a:xfrm>
            <a:off x="1008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例如可做為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4726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損失函數比較差異值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618923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一次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FF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出來的輸出值，代表整組參數的優劣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輸出值和標準答案之間的差異，使用損失函數來判斷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判斷出差異很小時，表示整組參數值很棒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最好是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如果判斷出差異很大，就需要更新整組參數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更新後如果差異值變小，表示網路有學習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怎麼從差異更新參數？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輸出和標籤的差異</a:t>
            </a:r>
          </a:p>
        </p:txBody>
      </p:sp>
    </p:spTree>
    <p:extLst>
      <p:ext uri="{BB962C8B-B14F-4D97-AF65-F5344CB8AC3E}">
        <p14:creationId xmlns:p14="http://schemas.microsoft.com/office/powerpoint/2010/main" val="68757689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損失函數是標籤和輸出值的函數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輸出值會不斷變化，因此是變數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輸出值的變化是因為參數的變化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因此損失函數可視以「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」為變數的函數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下列為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Squared Error)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從損失函數談起</a:t>
            </a:r>
          </a:p>
        </p:txBody>
      </p:sp>
      <p:pic>
        <p:nvPicPr>
          <p:cNvPr id="1026" name="Picture 2" descr="Understanding Loss Functions in Machine Learning | Engineering Education  (EngEd) Program | Section">
            <a:extLst>
              <a:ext uri="{FF2B5EF4-FFF2-40B4-BE49-F238E27FC236}">
                <a16:creationId xmlns:a16="http://schemas.microsoft.com/office/drawing/2014/main" id="{E23C0C07-696E-1764-5089-5BCFD4DA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57626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4260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413569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損失函數既然是參數的函數，要讓神經網路最佳化，就是將損失趨近於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，也就是找到是損失函數在空間中的最低點時，對應的所有參數值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422969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將損失函數最小化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598FF7-4525-BB81-B799-FE838EA2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352800"/>
            <a:ext cx="4149324" cy="328902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791CF3-2CDE-CB25-EC6D-7B08614FFB69}"/>
              </a:ext>
            </a:extLst>
          </p:cNvPr>
          <p:cNvGrpSpPr/>
          <p:nvPr/>
        </p:nvGrpSpPr>
        <p:grpSpPr>
          <a:xfrm>
            <a:off x="3274856" y="5542831"/>
            <a:ext cx="541440" cy="652320"/>
            <a:chOff x="3274856" y="5542831"/>
            <a:chExt cx="541440" cy="6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2FDCE75-7DD7-CA06-0178-F65A684B268D}"/>
                    </a:ext>
                  </a:extLst>
                </p14:cNvPr>
                <p14:cNvContentPartPr/>
                <p14:nvPr/>
              </p14:nvContentPartPr>
              <p14:xfrm>
                <a:off x="3274856" y="5613391"/>
                <a:ext cx="503280" cy="5817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2FDCE75-7DD7-CA06-0178-F65A684B26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6856" y="5595751"/>
                  <a:ext cx="5389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71D9752C-3A62-3989-3794-42BCFE5877A1}"/>
                    </a:ext>
                  </a:extLst>
                </p14:cNvPr>
                <p14:cNvContentPartPr/>
                <p14:nvPr/>
              </p14:nvContentPartPr>
              <p14:xfrm>
                <a:off x="3692816" y="5542831"/>
                <a:ext cx="123480" cy="17136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71D9752C-3A62-3989-3794-42BCFE5877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4816" y="5524831"/>
                  <a:ext cx="15912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006456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E0B9816-0742-C18B-FD10-560590FE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667000"/>
            <a:ext cx="4320480" cy="391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F371595F-F663-A390-928F-05FC63A1DAE9}"/>
              </a:ext>
            </a:extLst>
          </p:cNvPr>
          <p:cNvSpPr txBox="1">
            <a:spLocks/>
          </p:cNvSpPr>
          <p:nvPr/>
        </p:nvSpPr>
        <p:spPr>
          <a:xfrm>
            <a:off x="2133600" y="273906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將損失函數最小化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EEB60A-B5BF-8F28-515C-1838699521AC}"/>
              </a:ext>
            </a:extLst>
          </p:cNvPr>
          <p:cNvSpPr txBox="1"/>
          <p:nvPr/>
        </p:nvSpPr>
        <p:spPr>
          <a:xfrm>
            <a:off x="533400" y="1447800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多個參數就對應到更高維的向量空間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個參數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4088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D1EA9A-9520-9FC4-A165-B272F1FED91A}"/>
              </a:ext>
            </a:extLst>
          </p:cNvPr>
          <p:cNvSpPr txBox="1"/>
          <p:nvPr/>
        </p:nvSpPr>
        <p:spPr>
          <a:xfrm>
            <a:off x="609600" y="1524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在多維空間上，散落資料點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找出最能符合這個資料點的直線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3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</a:t>
            </a:r>
            <a:r>
              <a:rPr lang="zh-TW" altLang="en-US" sz="3600" b="1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3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一個連續的值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992BF-9B75-761D-CC30-9E8CF676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900" y="3733800"/>
            <a:ext cx="5410200" cy="298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6270415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C7457ED-75A4-7B64-BB49-7FB54903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743200"/>
            <a:ext cx="698751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A474005-4221-68B3-1C7B-5C5EF6FF076E}"/>
              </a:ext>
            </a:extLst>
          </p:cNvPr>
          <p:cNvSpPr txBox="1">
            <a:spLocks/>
          </p:cNvSpPr>
          <p:nvPr/>
        </p:nvSpPr>
        <p:spPr>
          <a:xfrm>
            <a:off x="2133600" y="273906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將損失函數最小化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7A99D3-9159-6805-CCE7-6D80059764C0}"/>
              </a:ext>
            </a:extLst>
          </p:cNvPr>
          <p:cNvSpPr txBox="1"/>
          <p:nvPr/>
        </p:nvSpPr>
        <p:spPr>
          <a:xfrm>
            <a:off x="533400" y="14478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更多參數就對應到更高維空間，畫不出來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29957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目的是要「最快」走到「谷底」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在任何一點上，你有幾種走法？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你有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360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度種走法，找出最斜的走法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走到下一點。再找出最斜的走法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然後重複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，就到谷底了。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試想你在一個山坡上</a:t>
            </a:r>
          </a:p>
        </p:txBody>
      </p:sp>
      <p:pic>
        <p:nvPicPr>
          <p:cNvPr id="1026" name="Picture 2" descr="An Intuitive Explanation of Gradient Descent | by Terence Shin | Towards  Data Science">
            <a:extLst>
              <a:ext uri="{FF2B5EF4-FFF2-40B4-BE49-F238E27FC236}">
                <a16:creationId xmlns:a16="http://schemas.microsoft.com/office/drawing/2014/main" id="{6B8066BA-BA98-224E-F0EE-7C58F4CA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6906"/>
            <a:ext cx="5181600" cy="27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9919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52425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梯度下降走到谷底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F97880-9202-F943-0906-18F0CA5E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52600"/>
            <a:ext cx="5867400" cy="4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490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52425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切平面上有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360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度切線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2339C6-3EEE-8AD4-89B3-D01907E4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42828"/>
            <a:ext cx="8115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12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多維空間在任何點上都有一個導數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導數表現的就是一個切平面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方向導數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就是針對某個座標的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「變化率」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每個方向最大偏導數的向量和，就是梯度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梯度就是「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變化率最大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」的那條切線，也就是「最徒」的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梯度就是「最徒」的切線</a:t>
            </a:r>
          </a:p>
        </p:txBody>
      </p:sp>
      <p:pic>
        <p:nvPicPr>
          <p:cNvPr id="4098" name="Picture 2" descr="如何用matlab计算场论中的梯度_搜狗指南">
            <a:extLst>
              <a:ext uri="{FF2B5EF4-FFF2-40B4-BE49-F238E27FC236}">
                <a16:creationId xmlns:a16="http://schemas.microsoft.com/office/drawing/2014/main" id="{F1859021-C4B1-AE37-952A-9437EA93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81600"/>
            <a:ext cx="5600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1773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3124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Arial" panose="020B0604020202020204" pitchFamily="34" charset="0"/>
              <a:buChar char="•"/>
            </a:pP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反向傳播更新參數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49519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f(x)=ax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+bx+c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/dx = 2ax+b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導數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斜率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/dx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變化時，對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影響的程度有多大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422969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微分導數的幾何意義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4EED67-1F51-4DD4-4ABC-F8640E84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3" y="1931040"/>
            <a:ext cx="4005550" cy="35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458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74133" y="2397948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f(x)=ax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+by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+c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dx,df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dy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x, 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變化時，對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</a:t>
            </a:r>
          </a:p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影響的程度有多大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28800" y="422969"/>
            <a:ext cx="5791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微分導數的幾何意義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8D244C-8D70-745F-0AEF-25938F94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62" y="2397948"/>
            <a:ext cx="4496071" cy="31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857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一個神經網路可能數個到數百層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一層有非常多個神經元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每個神經網路可能有高達數百億個參數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每個參數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對整個損失函數有什麼「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貢獻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每一個參數對結果的影響</a:t>
            </a:r>
          </a:p>
        </p:txBody>
      </p:sp>
    </p:spTree>
    <p:extLst>
      <p:ext uri="{BB962C8B-B14F-4D97-AF65-F5344CB8AC3E}">
        <p14:creationId xmlns:p14="http://schemas.microsoft.com/office/powerpoint/2010/main" val="341859778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6002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一個神經網路可能數個到數百層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四層神經網路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450617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42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單變數線性迴歸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A45AA6-9097-549D-715F-84CB2944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3" y="1981200"/>
            <a:ext cx="5562600" cy="33924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B802C5E-E63A-2138-B372-2AFFD82E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715000"/>
            <a:ext cx="242569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8299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55784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631392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372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5638800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631392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01F8C5-9AB4-3287-7D52-3EEE08F2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67" y="5631392"/>
            <a:ext cx="2743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4924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9" y="1447800"/>
            <a:ext cx="4312612" cy="19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3BA7-BCF9-D607-3EE4-C22DC599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1" y="3762375"/>
            <a:ext cx="2571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FF70E9-B1B9-C0BD-2D6F-1C8118B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43" y="3754967"/>
            <a:ext cx="2514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01F8C5-9AB4-3287-7D52-3EEE08F2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10" y="3754967"/>
            <a:ext cx="2743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07183FE-C337-9466-A05B-5491DA18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1" y="5410200"/>
            <a:ext cx="44005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5ED9D6B-8C7C-F442-6344-04D8FB6B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972050"/>
            <a:ext cx="13716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758C2E-F0F8-8EE8-13EB-FD96FC7A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7" y="5638800"/>
            <a:ext cx="1790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525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45F5C4-DACC-9607-9CB7-2527DE26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486400"/>
            <a:ext cx="6686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80268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45F5C4-DACC-9607-9CB7-2527DE26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486400"/>
            <a:ext cx="6686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84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隱藏層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B4C942-9F85-5163-E254-4C22E5C5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5057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5995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輸出層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E0E16-726E-1C9F-8C1D-99F5ABDF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8" y="1447800"/>
            <a:ext cx="8244223" cy="37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4A4D614-BD73-B7F0-973F-2D9929A9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867400"/>
            <a:ext cx="16192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81238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每一層資料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1100389-B43E-F24F-4BE1-9951A81E3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19237"/>
            <a:ext cx="75057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3754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損失函數的梯度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63138E-B485-E7D7-A7B2-183D4045181A}"/>
              </a:ext>
            </a:extLst>
          </p:cNvPr>
          <p:cNvSpPr txBox="1"/>
          <p:nvPr/>
        </p:nvSpPr>
        <p:spPr>
          <a:xfrm>
            <a:off x="457200" y="1447801"/>
            <a:ext cx="8077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C(x)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在點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的梯度是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偏導數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的向量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的導數衡量函數值（輸出值）相對參數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（輸入值）變化的敏感度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導數告訴我們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的前進方向</a:t>
            </a:r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梯度顯示參數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需要改變多少（正或負向）以最小化 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4F4C2F8-FF69-004B-1611-C393D552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5257800"/>
            <a:ext cx="3429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017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多變數線性迴歸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3FC78F-1FAD-8397-A53C-4D2508E1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828800"/>
            <a:ext cx="593895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56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BF0E4F-B928-72E3-083D-EF4584FD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00200"/>
            <a:ext cx="75057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45315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87AA357-951A-2113-3AA3-4328CF10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981200"/>
            <a:ext cx="75057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8528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連鎖律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(Chain Rule)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6C76FA6-016C-17CD-F75C-91CD7977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90013"/>
            <a:ext cx="4391025" cy="23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E5DEE4C-BAAC-227E-778B-68AB43C3E136}"/>
              </a:ext>
            </a:extLst>
          </p:cNvPr>
          <p:cNvSpPr txBox="1"/>
          <p:nvPr/>
        </p:nvSpPr>
        <p:spPr>
          <a:xfrm>
            <a:off x="533400" y="1343025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的初始值是隨機設定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  是學習率。它決定了梯度的影響。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是權重和偏差的矩陣表示。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中的導數可以使用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在各個權重或偏差中的偏導數來計算。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一旦損失函數最小化，就滿足終止條件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29524-8707-7E6E-BFE8-DFE3A773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923421"/>
            <a:ext cx="3048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302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反向傳播更新所有參數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78DEB1D-C2A2-0247-DAE5-DDA8D2AB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752600"/>
            <a:ext cx="819899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7665E47-8171-9D83-2173-0DE7D04F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7" y="4953000"/>
            <a:ext cx="75057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1633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實際演算反向傳播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73255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 dirty="0"/>
              <a:t>Chain rule</a:t>
            </a:r>
            <a:endParaRPr dirty="0"/>
          </a:p>
        </p:txBody>
      </p:sp>
      <p:pic>
        <p:nvPicPr>
          <p:cNvPr id="213" name="Google Shape;213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 txBox="1"/>
          <p:nvPr/>
        </p:nvSpPr>
        <p:spPr>
          <a:xfrm>
            <a:off x="8122275" y="3061350"/>
            <a:ext cx="54693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 LOSS</a:t>
            </a:r>
            <a:endParaRPr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2174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6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27" name="Google Shape;227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2174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34" name="Google Shape;234;p4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>
            <a:spLocks noGrp="1"/>
          </p:cNvSpPr>
          <p:nvPr>
            <p:ph type="title"/>
          </p:nvPr>
        </p:nvSpPr>
        <p:spPr>
          <a:xfrm>
            <a:off x="3806488" y="67102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/>
          <a:p>
            <a:r>
              <a:rPr lang="en"/>
              <a:t>Chain rule</a:t>
            </a:r>
            <a:endParaRPr/>
          </a:p>
        </p:txBody>
      </p:sp>
      <p:pic>
        <p:nvPicPr>
          <p:cNvPr id="241" name="Google Shape;241;p4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42593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9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6978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0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50"/>
          <p:cNvSpPr txBox="1"/>
          <p:nvPr/>
        </p:nvSpPr>
        <p:spPr>
          <a:xfrm>
            <a:off x="2934351" y="1015350"/>
            <a:ext cx="36864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pass x= 2, y 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56" name="Google Shape;256;p50"/>
          <p:cNvCxnSpPr/>
          <p:nvPr/>
        </p:nvCxnSpPr>
        <p:spPr>
          <a:xfrm>
            <a:off x="1836074" y="1587500"/>
            <a:ext cx="6846600" cy="0"/>
          </a:xfrm>
          <a:prstGeom prst="straightConnector1">
            <a:avLst/>
          </a:prstGeom>
          <a:noFill/>
          <a:ln w="127000" cap="flat" cmpd="sng">
            <a:solidFill>
              <a:srgbClr val="016D0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57" name="Google Shape;257;p5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9730" y="894283"/>
            <a:ext cx="639442" cy="639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1580503" y="1360075"/>
            <a:ext cx="516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2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1350276" y="4381800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51"/>
          <p:cNvSpPr txBox="1"/>
          <p:nvPr/>
        </p:nvSpPr>
        <p:spPr>
          <a:xfrm>
            <a:off x="7805052" y="2987975"/>
            <a:ext cx="720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6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51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7" name="Google Shape;267;p5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04" y="1218331"/>
            <a:ext cx="9068904" cy="47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2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4" name="Google Shape;274;p5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6900" y="3669126"/>
            <a:ext cx="2647400" cy="20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2"/>
          <p:cNvSpPr txBox="1"/>
          <p:nvPr/>
        </p:nvSpPr>
        <p:spPr>
          <a:xfrm>
            <a:off x="1580503" y="1360075"/>
            <a:ext cx="516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2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1350276" y="4381800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3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7805052" y="2987975"/>
            <a:ext cx="720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16D01"/>
              </a:buClr>
            </a:pPr>
            <a:r>
              <a:rPr lang="en" sz="2300" b="1" ker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6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8" name="Google Shape;278;p52"/>
          <p:cNvSpPr txBox="1"/>
          <p:nvPr/>
        </p:nvSpPr>
        <p:spPr>
          <a:xfrm>
            <a:off x="4963007" y="2884049"/>
            <a:ext cx="639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11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9" name="Google Shape;279;p52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2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2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2" name="Google Shape;282;p52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/>
        </p:nvSpPr>
        <p:spPr>
          <a:xfrm>
            <a:off x="7949555" y="3969925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4" name="Google Shape;284;p52"/>
          <p:cNvCxnSpPr/>
          <p:nvPr/>
        </p:nvCxnSpPr>
        <p:spPr>
          <a:xfrm>
            <a:off x="2711434" y="1558925"/>
            <a:ext cx="5971200" cy="0"/>
          </a:xfrm>
          <a:prstGeom prst="straightConnector1">
            <a:avLst/>
          </a:prstGeom>
          <a:noFill/>
          <a:ln w="127000" cap="flat" cmpd="sng">
            <a:solidFill>
              <a:srgbClr val="EB220C"/>
            </a:solidFill>
            <a:prstDash val="solid"/>
            <a:miter lim="400000"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3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53"/>
          <p:cNvGrpSpPr/>
          <p:nvPr/>
        </p:nvGrpSpPr>
        <p:grpSpPr>
          <a:xfrm>
            <a:off x="1426477" y="1360075"/>
            <a:ext cx="7256233" cy="3419412"/>
            <a:chOff x="11" y="1111804"/>
            <a:chExt cx="19349955" cy="9118433"/>
          </a:xfrm>
        </p:grpSpPr>
        <p:cxnSp>
          <p:nvCxnSpPr>
            <p:cNvPr id="293" name="Google Shape;293;p53"/>
            <p:cNvCxnSpPr/>
            <p:nvPr/>
          </p:nvCxnSpPr>
          <p:spPr>
            <a:xfrm>
              <a:off x="3426566" y="1642070"/>
              <a:ext cx="15923400" cy="0"/>
            </a:xfrm>
            <a:prstGeom prst="straightConnector1">
              <a:avLst/>
            </a:prstGeom>
            <a:noFill/>
            <a:ln w="127000" cap="flat" cmpd="sng">
              <a:solidFill>
                <a:srgbClr val="EB220C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sp>
          <p:nvSpPr>
            <p:cNvPr id="294" name="Google Shape;294;p53"/>
            <p:cNvSpPr txBox="1"/>
            <p:nvPr/>
          </p:nvSpPr>
          <p:spPr>
            <a:xfrm>
              <a:off x="410752" y="1111804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2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3"/>
            <p:cNvSpPr txBox="1"/>
            <p:nvPr/>
          </p:nvSpPr>
          <p:spPr>
            <a:xfrm>
              <a:off x="11" y="9169737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3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3"/>
            <p:cNvSpPr txBox="1"/>
            <p:nvPr/>
          </p:nvSpPr>
          <p:spPr>
            <a:xfrm>
              <a:off x="17009545" y="5452870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6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3"/>
            <p:cNvSpPr txBox="1"/>
            <p:nvPr/>
          </p:nvSpPr>
          <p:spPr>
            <a:xfrm>
              <a:off x="9430759" y="5192667"/>
              <a:ext cx="1706100" cy="46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1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3"/>
            <p:cNvSpPr txBox="1"/>
            <p:nvPr/>
          </p:nvSpPr>
          <p:spPr>
            <a:xfrm>
              <a:off x="6475781" y="4526091"/>
              <a:ext cx="11490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y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3"/>
            <p:cNvSpPr txBox="1"/>
            <p:nvPr/>
          </p:nvSpPr>
          <p:spPr>
            <a:xfrm>
              <a:off x="6249246" y="8102397"/>
              <a:ext cx="1161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x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3"/>
            <p:cNvSpPr txBox="1"/>
            <p:nvPr/>
          </p:nvSpPr>
          <p:spPr>
            <a:xfrm>
              <a:off x="17394891" y="8071404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5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53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2" name="Google Shape;302;p53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3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0" y="1218999"/>
            <a:ext cx="9071224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432" y="1138931"/>
            <a:ext cx="2587782" cy="5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100" y="5095082"/>
            <a:ext cx="1993096" cy="656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54"/>
          <p:cNvGrpSpPr/>
          <p:nvPr/>
        </p:nvGrpSpPr>
        <p:grpSpPr>
          <a:xfrm>
            <a:off x="1426477" y="1360075"/>
            <a:ext cx="7256233" cy="3419412"/>
            <a:chOff x="11" y="1111804"/>
            <a:chExt cx="19349955" cy="9118433"/>
          </a:xfrm>
        </p:grpSpPr>
        <p:cxnSp>
          <p:nvCxnSpPr>
            <p:cNvPr id="313" name="Google Shape;313;p54"/>
            <p:cNvCxnSpPr/>
            <p:nvPr/>
          </p:nvCxnSpPr>
          <p:spPr>
            <a:xfrm>
              <a:off x="3426566" y="1642070"/>
              <a:ext cx="15923400" cy="0"/>
            </a:xfrm>
            <a:prstGeom prst="straightConnector1">
              <a:avLst/>
            </a:prstGeom>
            <a:noFill/>
            <a:ln w="127000" cap="flat" cmpd="sng">
              <a:solidFill>
                <a:srgbClr val="EB220C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sp>
          <p:nvSpPr>
            <p:cNvPr id="314" name="Google Shape;314;p54"/>
            <p:cNvSpPr txBox="1"/>
            <p:nvPr/>
          </p:nvSpPr>
          <p:spPr>
            <a:xfrm>
              <a:off x="410752" y="1111804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2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4"/>
            <p:cNvSpPr txBox="1"/>
            <p:nvPr/>
          </p:nvSpPr>
          <p:spPr>
            <a:xfrm>
              <a:off x="11" y="9169737"/>
              <a:ext cx="14940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3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4"/>
            <p:cNvSpPr txBox="1"/>
            <p:nvPr/>
          </p:nvSpPr>
          <p:spPr>
            <a:xfrm>
              <a:off x="17009545" y="5452870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16D01"/>
                </a:buClr>
              </a:pPr>
              <a:r>
                <a:rPr lang="en" sz="2300" b="1" kern="0">
                  <a:solidFill>
                    <a:srgbClr val="016D0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6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4"/>
            <p:cNvSpPr txBox="1"/>
            <p:nvPr/>
          </p:nvSpPr>
          <p:spPr>
            <a:xfrm>
              <a:off x="9430759" y="5192667"/>
              <a:ext cx="1706100" cy="46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11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4"/>
            <p:cNvSpPr txBox="1"/>
            <p:nvPr/>
          </p:nvSpPr>
          <p:spPr>
            <a:xfrm>
              <a:off x="6475781" y="4526091"/>
              <a:ext cx="11490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y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 txBox="1"/>
            <p:nvPr/>
          </p:nvSpPr>
          <p:spPr>
            <a:xfrm>
              <a:off x="6249246" y="8102397"/>
              <a:ext cx="11619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1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x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 txBox="1"/>
            <p:nvPr/>
          </p:nvSpPr>
          <p:spPr>
            <a:xfrm>
              <a:off x="17394891" y="8071404"/>
              <a:ext cx="1706100" cy="10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en" sz="2300" b="1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 5</a:t>
              </a:r>
              <a:endParaRPr sz="5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54"/>
          <p:cNvSpPr txBox="1"/>
          <p:nvPr/>
        </p:nvSpPr>
        <p:spPr>
          <a:xfrm rot="-1023456">
            <a:off x="1975700" y="5438424"/>
            <a:ext cx="1764207" cy="39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5*x = </a:t>
            </a: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54"/>
          <p:cNvSpPr txBox="1"/>
          <p:nvPr/>
        </p:nvSpPr>
        <p:spPr>
          <a:xfrm rot="1622616">
            <a:off x="983775" y="3373571"/>
            <a:ext cx="1767003" cy="39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5*y = </a:t>
            </a: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54"/>
          <p:cNvSpPr txBox="1"/>
          <p:nvPr/>
        </p:nvSpPr>
        <p:spPr>
          <a:xfrm>
            <a:off x="2713526" y="853200"/>
            <a:ext cx="35478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EB220C"/>
              </a:buClr>
            </a:pPr>
            <a:r>
              <a:rPr lang="en" sz="2300" b="1" kern="0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propagation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4" name="Google Shape;324;p5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6575" y="866949"/>
            <a:ext cx="639442" cy="63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9037" y="853212"/>
            <a:ext cx="467560" cy="5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4"/>
          <p:cNvSpPr txBox="1"/>
          <p:nvPr/>
        </p:nvSpPr>
        <p:spPr>
          <a:xfrm>
            <a:off x="6532448" y="911800"/>
            <a:ext cx="1993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2300" b="1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is given.</a:t>
            </a:r>
            <a:endParaRPr sz="5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52425"/>
            <a:ext cx="7086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參考資料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E58B54-C1A7-8DAB-748A-1648F6DC27FB}"/>
              </a:ext>
            </a:extLst>
          </p:cNvPr>
          <p:cNvSpPr txBox="1"/>
          <p:nvPr/>
        </p:nvSpPr>
        <p:spPr>
          <a:xfrm>
            <a:off x="609600" y="1524000"/>
            <a:ext cx="8153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https://towardsdatascience.com/understanding-backpropagation-algorithm-7bb3aa2f95fd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https://www.youtube.com/watch?v=isPiE-DBagM&amp;list=PL3FW7Lu3i5Jsnh1rnUwq_TcylNr7EkRe6</a:t>
            </a:r>
            <a:endParaRPr lang="en-US" altLang="zh-TW" dirty="0"/>
          </a:p>
          <a:p>
            <a:endParaRPr lang="en-US" altLang="zh-TW" dirty="0">
              <a:hlinkClick r:id="rId5"/>
            </a:endParaRPr>
          </a:p>
          <a:p>
            <a:r>
              <a:rPr lang="en-US" altLang="zh-TW" dirty="0">
                <a:hlinkClick r:id="rId5"/>
              </a:rPr>
              <a:t>https://www.geogebra.org/3d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1253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1882</Words>
  <Application>Microsoft Office PowerPoint</Application>
  <PresentationFormat>如螢幕大小 (4:3)</PresentationFormat>
  <Paragraphs>370</Paragraphs>
  <Slides>96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96</vt:i4>
      </vt:variant>
    </vt:vector>
  </HeadingPairs>
  <TitlesOfParts>
    <vt:vector size="106" baseType="lpstr">
      <vt:lpstr>Gill Sans</vt:lpstr>
      <vt:lpstr>Helvetica Neue</vt:lpstr>
      <vt:lpstr>Helvetica Neue Light</vt:lpstr>
      <vt:lpstr>微軟正黑體</vt:lpstr>
      <vt:lpstr>新細明體</vt:lpstr>
      <vt:lpstr>Arial</vt:lpstr>
      <vt:lpstr>Calibri</vt:lpstr>
      <vt:lpstr>Century Schoolbook</vt:lpstr>
      <vt:lpstr>古典相簿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Chain rule</vt:lpstr>
      <vt:lpstr>Chain rule</vt:lpstr>
      <vt:lpstr>Chain rule</vt:lpstr>
      <vt:lpstr>Chain rule</vt:lpstr>
      <vt:lpstr>Chain rule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2022-11-21T17:18:40Z</dcterms:modified>
</cp:coreProperties>
</file>